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7"/>
  </p:notesMasterIdLst>
  <p:sldIdLst>
    <p:sldId id="256" r:id="rId2"/>
    <p:sldId id="263" r:id="rId3"/>
    <p:sldId id="264" r:id="rId4"/>
    <p:sldId id="270" r:id="rId5"/>
    <p:sldId id="269" r:id="rId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32297"/>
    <p:restoredTop sz="50000"/>
  </p:normalViewPr>
  <p:slideViewPr>
    <p:cSldViewPr snapToGrid="0" snapToObjects="1">
      <p:cViewPr varScale="1">
        <p:scale>
          <a:sx n="42" d="100"/>
          <a:sy n="42" d="100"/>
        </p:scale>
        <p:origin x="140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notesMaster" Target="notesMasters/notesMaster1.xml"/><Relationship Id="rId8" Type="http://schemas.openxmlformats.org/officeDocument/2006/relationships/presProps" Target="presProps.xml"/><Relationship Id="rId9" Type="http://schemas.openxmlformats.org/officeDocument/2006/relationships/viewProps" Target="viewProps.xml"/><Relationship Id="rId10" Type="http://schemas.openxmlformats.org/officeDocument/2006/relationships/theme" Target="theme/theme1.xml"/><Relationship Id="rId1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tiff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6AC88A0-65A3-7E48-AF84-CC29F60B6A19}" type="datetimeFigureOut">
              <a:rPr lang="en-US" smtClean="0"/>
              <a:t>8/2/17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CA" smtClean="0"/>
              <a:t>Click to edit Master text styles</a:t>
            </a:r>
          </a:p>
          <a:p>
            <a:pPr lvl="1"/>
            <a:r>
              <a:rPr lang="en-CA" smtClean="0"/>
              <a:t>Second level</a:t>
            </a:r>
          </a:p>
          <a:p>
            <a:pPr lvl="2"/>
            <a:r>
              <a:rPr lang="en-CA" smtClean="0"/>
              <a:t>Third level</a:t>
            </a:r>
          </a:p>
          <a:p>
            <a:pPr lvl="3"/>
            <a:r>
              <a:rPr lang="en-CA" smtClean="0"/>
              <a:t>Fourth level</a:t>
            </a:r>
          </a:p>
          <a:p>
            <a:pPr lvl="4"/>
            <a:r>
              <a:rPr lang="en-CA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FEDF33E-FB99-9E4B-8807-0343471356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520333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Hi my</a:t>
            </a:r>
            <a:r>
              <a:rPr lang="en-US" baseline="0" dirty="0" smtClean="0"/>
              <a:t> name is Andrew Zhuang and my project is all about </a:t>
            </a:r>
          </a:p>
          <a:p>
            <a:r>
              <a:rPr lang="en-US" baseline="0" dirty="0" smtClean="0"/>
              <a:t>understanding which NBA players are clutch during crunch</a:t>
            </a:r>
          </a:p>
          <a:p>
            <a:r>
              <a:rPr lang="en-US" baseline="0" dirty="0" smtClean="0"/>
              <a:t> time, and if that </a:t>
            </a:r>
            <a:r>
              <a:rPr lang="en-US" baseline="0" dirty="0" err="1" smtClean="0"/>
              <a:t>behaviour</a:t>
            </a:r>
            <a:r>
              <a:rPr lang="en-US" baseline="0" dirty="0" smtClean="0"/>
              <a:t> is predictable!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FEDF33E-FB99-9E4B-8807-0343471356FE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612585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First</a:t>
            </a:r>
            <a:r>
              <a:rPr lang="en-US" baseline="0" dirty="0" smtClean="0"/>
              <a:t> of all, in sports, clutch is loosely defined as being </a:t>
            </a:r>
          </a:p>
          <a:p>
            <a:r>
              <a:rPr lang="en-US" baseline="0" dirty="0" smtClean="0"/>
              <a:t>able to preform at a high level under high pressure situations. </a:t>
            </a:r>
          </a:p>
          <a:p>
            <a:endParaRPr lang="en-US" baseline="0" dirty="0" smtClean="0"/>
          </a:p>
          <a:p>
            <a:r>
              <a:rPr lang="en-US" baseline="0" dirty="0" smtClean="0"/>
              <a:t>To quantify </a:t>
            </a:r>
            <a:r>
              <a:rPr lang="en-US" baseline="0" dirty="0" err="1" smtClean="0"/>
              <a:t>clutchness</a:t>
            </a:r>
            <a:r>
              <a:rPr lang="en-US" baseline="0" dirty="0" smtClean="0"/>
              <a:t> for basketball, I’ve chosen to compare player </a:t>
            </a:r>
          </a:p>
          <a:p>
            <a:r>
              <a:rPr lang="en-US" baseline="0" dirty="0" smtClean="0"/>
              <a:t>shot percentages overall against under pressure.</a:t>
            </a:r>
          </a:p>
          <a:p>
            <a:r>
              <a:rPr lang="en-US" baseline="0" dirty="0" smtClean="0"/>
              <a:t>The pressure </a:t>
            </a:r>
            <a:r>
              <a:rPr lang="en-US" baseline="0" dirty="0" smtClean="0"/>
              <a:t>situation I’ll be displaying is filtered to</a:t>
            </a:r>
          </a:p>
          <a:p>
            <a:r>
              <a:rPr lang="en-US" baseline="0" dirty="0" smtClean="0"/>
              <a:t>the last 3 </a:t>
            </a:r>
            <a:r>
              <a:rPr lang="en-US" baseline="0" dirty="0" smtClean="0"/>
              <a:t>minutes when the game score is within 5 points. </a:t>
            </a:r>
            <a:r>
              <a:rPr lang="en-US" dirty="0" smtClean="0"/>
              <a:t>I’ve been </a:t>
            </a:r>
          </a:p>
          <a:p>
            <a:r>
              <a:rPr lang="en-US" dirty="0" smtClean="0"/>
              <a:t>able to quantify </a:t>
            </a:r>
            <a:r>
              <a:rPr lang="en-US" dirty="0" smtClean="0"/>
              <a:t>ability depreciation </a:t>
            </a:r>
            <a:r>
              <a:rPr lang="en-US" dirty="0" smtClean="0"/>
              <a:t>by looking at the </a:t>
            </a:r>
          </a:p>
          <a:p>
            <a:r>
              <a:rPr lang="en-US" dirty="0" smtClean="0"/>
              <a:t>difference of shot percentages</a:t>
            </a:r>
            <a:r>
              <a:rPr lang="en-US" baseline="0" dirty="0" smtClean="0"/>
              <a:t> under regular constraints, </a:t>
            </a:r>
          </a:p>
          <a:p>
            <a:r>
              <a:rPr lang="en-US" baseline="0" dirty="0" smtClean="0"/>
              <a:t>and high pressure constraints.</a:t>
            </a:r>
          </a:p>
          <a:p>
            <a:endParaRPr lang="en-US" baseline="0" dirty="0" smtClean="0"/>
          </a:p>
          <a:p>
            <a:r>
              <a:rPr lang="en-US" baseline="0" dirty="0" smtClean="0"/>
              <a:t>The second part is looking into predicting if a given player </a:t>
            </a:r>
          </a:p>
          <a:p>
            <a:r>
              <a:rPr lang="en-US" baseline="0" dirty="0" smtClean="0"/>
              <a:t>will have a clutch shot, based on publicly available data</a:t>
            </a:r>
          </a:p>
          <a:p>
            <a:endParaRPr lang="en-US" baseline="0" dirty="0" smtClean="0"/>
          </a:p>
          <a:p>
            <a:r>
              <a:rPr lang="en-US" baseline="0" dirty="0" smtClean="0"/>
              <a:t>I’ve been using an public API called </a:t>
            </a:r>
            <a:r>
              <a:rPr lang="en-US" baseline="0" dirty="0" err="1" smtClean="0"/>
              <a:t>NBA_py</a:t>
            </a:r>
            <a:r>
              <a:rPr lang="en-US" baseline="0" dirty="0" smtClean="0"/>
              <a:t> which scrapes </a:t>
            </a:r>
          </a:p>
          <a:p>
            <a:r>
              <a:rPr lang="en-US" baseline="0" dirty="0" smtClean="0"/>
              <a:t>data off of </a:t>
            </a:r>
            <a:r>
              <a:rPr lang="en-US" baseline="0" dirty="0" err="1" smtClean="0"/>
              <a:t>NBA.com</a:t>
            </a:r>
            <a:r>
              <a:rPr lang="en-US" baseline="0" dirty="0" smtClean="0"/>
              <a:t>. I’ve scraped over 4 thousand players</a:t>
            </a:r>
          </a:p>
          <a:p>
            <a:r>
              <a:rPr lang="en-US" baseline="0" dirty="0" smtClean="0"/>
              <a:t> and over</a:t>
            </a:r>
          </a:p>
          <a:p>
            <a:r>
              <a:rPr lang="en-US" baseline="0" dirty="0" smtClean="0"/>
              <a:t>15 years of player statistics.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FEDF33E-FB99-9E4B-8807-0343471356FE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740792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This </a:t>
            </a:r>
            <a:r>
              <a:rPr lang="en-US" baseline="0" dirty="0" smtClean="0"/>
              <a:t>figure shows the shot percentage spread of players in </a:t>
            </a:r>
          </a:p>
          <a:p>
            <a:r>
              <a:rPr lang="en-US" baseline="0" dirty="0" smtClean="0"/>
              <a:t>normal situations on the left, and under the constraint </a:t>
            </a:r>
          </a:p>
          <a:p>
            <a:r>
              <a:rPr lang="en-US" baseline="0" dirty="0" smtClean="0"/>
              <a:t>of the last 3 minutes of the game on the right</a:t>
            </a:r>
          </a:p>
          <a:p>
            <a:r>
              <a:rPr lang="en-US" baseline="0" dirty="0" smtClean="0"/>
              <a:t>It’s clear there is a noticeable decrease in accuracy </a:t>
            </a:r>
          </a:p>
          <a:p>
            <a:r>
              <a:rPr lang="en-US" baseline="0" dirty="0" smtClean="0"/>
              <a:t>under this pressure constraint. </a:t>
            </a:r>
          </a:p>
          <a:p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FEDF33E-FB99-9E4B-8807-0343471356FE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892022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Through exploring the relationships between shot</a:t>
            </a:r>
          </a:p>
          <a:p>
            <a:r>
              <a:rPr lang="en-US" dirty="0" smtClean="0"/>
              <a:t>Areas</a:t>
            </a:r>
            <a:r>
              <a:rPr lang="en-US" baseline="0" dirty="0" smtClean="0"/>
              <a:t> and ability depreciation under pressure,</a:t>
            </a:r>
          </a:p>
          <a:p>
            <a:r>
              <a:rPr lang="en-US" baseline="0" dirty="0" smtClean="0"/>
              <a:t>I was able to uncover some interesting stats</a:t>
            </a:r>
          </a:p>
          <a:p>
            <a:r>
              <a:rPr lang="en-US" baseline="0" dirty="0" smtClean="0"/>
              <a:t>Such as the one visualized here. I’ve mapped out</a:t>
            </a:r>
          </a:p>
          <a:p>
            <a:r>
              <a:rPr lang="en-US" baseline="0" dirty="0" smtClean="0"/>
              <a:t>the preferred shot area for players, and the</a:t>
            </a:r>
          </a:p>
          <a:p>
            <a:r>
              <a:rPr lang="en-US" baseline="0" dirty="0" smtClean="0"/>
              <a:t>Corresponding ability depreciation. </a:t>
            </a:r>
          </a:p>
          <a:p>
            <a:r>
              <a:rPr lang="en-US" baseline="0" dirty="0" smtClean="0"/>
              <a:t>Interestingly enough, the</a:t>
            </a:r>
          </a:p>
          <a:p>
            <a:r>
              <a:rPr lang="en-US" baseline="0" dirty="0" smtClean="0"/>
              <a:t>players who shoot in the area closest to the</a:t>
            </a:r>
          </a:p>
          <a:p>
            <a:r>
              <a:rPr lang="en-US" baseline="0" dirty="0" smtClean="0"/>
              <a:t>basket experienced one of the highest dep.</a:t>
            </a:r>
          </a:p>
          <a:p>
            <a:r>
              <a:rPr lang="en-US" baseline="0" dirty="0" smtClean="0"/>
              <a:t>rates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FEDF33E-FB99-9E4B-8807-0343471356FE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490948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 was also able</a:t>
            </a:r>
            <a:r>
              <a:rPr lang="en-US" baseline="0" dirty="0" smtClean="0"/>
              <a:t> to create </a:t>
            </a:r>
            <a:r>
              <a:rPr lang="en-US" baseline="0" dirty="0" err="1" smtClean="0"/>
              <a:t>clucth</a:t>
            </a:r>
            <a:r>
              <a:rPr lang="en-US" baseline="0" dirty="0" smtClean="0"/>
              <a:t> classifier</a:t>
            </a:r>
          </a:p>
          <a:p>
            <a:r>
              <a:rPr lang="en-US" baseline="0" dirty="0" smtClean="0"/>
              <a:t>To predict if a player is clutch or not. After,</a:t>
            </a:r>
          </a:p>
          <a:p>
            <a:r>
              <a:rPr lang="en-US" baseline="0" dirty="0" smtClean="0"/>
              <a:t>Categorizing some of the features by bucketing</a:t>
            </a:r>
          </a:p>
          <a:p>
            <a:r>
              <a:rPr lang="en-US" baseline="0" dirty="0" smtClean="0"/>
              <a:t>Sectioned off values, I used a</a:t>
            </a:r>
          </a:p>
          <a:p>
            <a:r>
              <a:rPr lang="en-US" baseline="0" dirty="0" smtClean="0"/>
              <a:t>Random forest regression to classify a player </a:t>
            </a:r>
          </a:p>
          <a:p>
            <a:r>
              <a:rPr lang="en-US" baseline="0" dirty="0" smtClean="0"/>
              <a:t>As clutch and not clutch. The requirement for </a:t>
            </a:r>
          </a:p>
          <a:p>
            <a:r>
              <a:rPr lang="en-US" baseline="0" dirty="0" smtClean="0"/>
              <a:t>A clutch player is to have 0 or less depreciation</a:t>
            </a:r>
          </a:p>
          <a:p>
            <a:r>
              <a:rPr lang="en-US" baseline="0" dirty="0" smtClean="0"/>
              <a:t>Under pressure.</a:t>
            </a:r>
          </a:p>
          <a:p>
            <a:endParaRPr lang="en-US" baseline="0" dirty="0" smtClean="0"/>
          </a:p>
          <a:p>
            <a:r>
              <a:rPr lang="en-US" dirty="0" smtClean="0"/>
              <a:t>The </a:t>
            </a:r>
            <a:r>
              <a:rPr lang="en-US" dirty="0" smtClean="0"/>
              <a:t>graph on the left is the actual distribution</a:t>
            </a:r>
          </a:p>
          <a:p>
            <a:r>
              <a:rPr lang="en-US" baseline="0" dirty="0" smtClean="0"/>
              <a:t>Of clutch and chokers with </a:t>
            </a:r>
            <a:r>
              <a:rPr lang="en-US" baseline="0" dirty="0" smtClean="0"/>
              <a:t>1 being clutch and</a:t>
            </a:r>
            <a:endParaRPr lang="en-US" baseline="0" dirty="0" smtClean="0"/>
          </a:p>
          <a:p>
            <a:r>
              <a:rPr lang="en-US" baseline="0" dirty="0" smtClean="0"/>
              <a:t>0 </a:t>
            </a:r>
            <a:r>
              <a:rPr lang="en-US" baseline="0" dirty="0" smtClean="0"/>
              <a:t>being </a:t>
            </a:r>
            <a:r>
              <a:rPr lang="en-US" baseline="0" dirty="0" smtClean="0"/>
              <a:t>chokers. </a:t>
            </a:r>
            <a:r>
              <a:rPr lang="en-US" baseline="0" dirty="0" smtClean="0"/>
              <a:t>The prediction is on the </a:t>
            </a:r>
            <a:r>
              <a:rPr lang="en-US" baseline="0" dirty="0" smtClean="0"/>
              <a:t>right. Not the </a:t>
            </a:r>
          </a:p>
          <a:p>
            <a:r>
              <a:rPr lang="en-US" baseline="0" dirty="0" smtClean="0"/>
              <a:t>Greatest classifier though we are</a:t>
            </a:r>
          </a:p>
          <a:p>
            <a:r>
              <a:rPr lang="en-US" baseline="0" dirty="0" smtClean="0"/>
              <a:t>91% accurate predicting clutch.</a:t>
            </a:r>
          </a:p>
          <a:p>
            <a:r>
              <a:rPr lang="en-US" baseline="0" dirty="0" smtClean="0"/>
              <a:t>I feel like the knowledge</a:t>
            </a:r>
          </a:p>
          <a:p>
            <a:r>
              <a:rPr lang="en-US" baseline="0" dirty="0" smtClean="0"/>
              <a:t>I’ve acquired researching the feature relationships</a:t>
            </a:r>
          </a:p>
          <a:p>
            <a:r>
              <a:rPr lang="en-US" baseline="0" dirty="0" smtClean="0"/>
              <a:t>Have been non-trivial and potentially useful for</a:t>
            </a:r>
          </a:p>
          <a:p>
            <a:r>
              <a:rPr lang="en-US" baseline="0" dirty="0" smtClean="0"/>
              <a:t>Team managers who want to build a roster filled with</a:t>
            </a:r>
          </a:p>
          <a:p>
            <a:r>
              <a:rPr lang="en-US" baseline="0" dirty="0" smtClean="0"/>
              <a:t>High performers!</a:t>
            </a:r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FEDF33E-FB99-9E4B-8807-0343471356FE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102440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9213" y="2514600"/>
            <a:ext cx="8915399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CA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CA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8/2/17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reeform 6"/>
          <p:cNvSpPr/>
          <p:nvPr/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4529540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09600"/>
            <a:ext cx="8915399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CA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CA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8/2/17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CA" smtClean="0"/>
              <a:t>Click to edit Master title style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275012" y="3505200"/>
            <a:ext cx="753655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CA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CA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8/2/17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2438400"/>
            <a:ext cx="8915400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en-CA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CA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8/2/17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CA" smtClean="0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CA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CA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8/2/17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27407"/>
            <a:ext cx="8915399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en-CA" smtClean="0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CA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CA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8/2/17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CA" smtClean="0"/>
              <a:t>Click to edit Master text styles</a:t>
            </a:r>
          </a:p>
          <a:p>
            <a:pPr lvl="1"/>
            <a:r>
              <a:rPr lang="en-CA" smtClean="0"/>
              <a:t>Second level</a:t>
            </a:r>
          </a:p>
          <a:p>
            <a:pPr lvl="2"/>
            <a:r>
              <a:rPr lang="en-CA" smtClean="0"/>
              <a:t>Third level</a:t>
            </a:r>
          </a:p>
          <a:p>
            <a:pPr lvl="3"/>
            <a:r>
              <a:rPr lang="en-CA" smtClean="0"/>
              <a:t>Fourth level</a:t>
            </a:r>
          </a:p>
          <a:p>
            <a:pPr lvl="4"/>
            <a:r>
              <a:rPr lang="en-CA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8/2/17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94812" y="627405"/>
            <a:ext cx="2207601" cy="5283817"/>
          </a:xfrm>
        </p:spPr>
        <p:txBody>
          <a:bodyPr vert="eaVert" anchor="ctr"/>
          <a:lstStyle/>
          <a:p>
            <a:r>
              <a:rPr lang="en-CA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89212" y="627405"/>
            <a:ext cx="6477000" cy="5283817"/>
          </a:xfrm>
        </p:spPr>
        <p:txBody>
          <a:bodyPr vert="eaVert"/>
          <a:lstStyle/>
          <a:p>
            <a:pPr lvl="0"/>
            <a:r>
              <a:rPr lang="en-CA" smtClean="0"/>
              <a:t>Click to edit Master text styles</a:t>
            </a:r>
          </a:p>
          <a:p>
            <a:pPr lvl="1"/>
            <a:r>
              <a:rPr lang="en-CA" smtClean="0"/>
              <a:t>Second level</a:t>
            </a:r>
          </a:p>
          <a:p>
            <a:pPr lvl="2"/>
            <a:r>
              <a:rPr lang="en-CA" smtClean="0"/>
              <a:t>Third level</a:t>
            </a:r>
          </a:p>
          <a:p>
            <a:pPr lvl="3"/>
            <a:r>
              <a:rPr lang="en-CA" smtClean="0"/>
              <a:t>Fourth level</a:t>
            </a:r>
          </a:p>
          <a:p>
            <a:pPr lvl="4"/>
            <a:r>
              <a:rPr lang="en-CA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8/2/17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/>
          <a:lstStyle/>
          <a:p>
            <a:r>
              <a:rPr lang="en-CA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/>
          <a:lstStyle/>
          <a:p>
            <a:pPr lvl="0"/>
            <a:r>
              <a:rPr lang="en-CA" smtClean="0"/>
              <a:t>Click to edit Master text styles</a:t>
            </a:r>
          </a:p>
          <a:p>
            <a:pPr lvl="1"/>
            <a:r>
              <a:rPr lang="en-CA" smtClean="0"/>
              <a:t>Second level</a:t>
            </a:r>
          </a:p>
          <a:p>
            <a:pPr lvl="2"/>
            <a:r>
              <a:rPr lang="en-CA" smtClean="0"/>
              <a:t>Third level</a:t>
            </a:r>
          </a:p>
          <a:p>
            <a:pPr lvl="3"/>
            <a:r>
              <a:rPr lang="en-CA" smtClean="0"/>
              <a:t>Fourth level</a:t>
            </a:r>
          </a:p>
          <a:p>
            <a:pPr lvl="4"/>
            <a:r>
              <a:rPr lang="en-CA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8/2/17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2058750"/>
            <a:ext cx="8915399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CA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3530129"/>
            <a:ext cx="8915399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CA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8/2/17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89212" y="2133600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CA" smtClean="0"/>
              <a:t>Click to edit Master text styles</a:t>
            </a:r>
          </a:p>
          <a:p>
            <a:pPr lvl="1"/>
            <a:r>
              <a:rPr lang="en-CA" smtClean="0"/>
              <a:t>Second level</a:t>
            </a:r>
          </a:p>
          <a:p>
            <a:pPr lvl="2"/>
            <a:r>
              <a:rPr lang="en-CA" smtClean="0"/>
              <a:t>Third level</a:t>
            </a:r>
          </a:p>
          <a:p>
            <a:pPr lvl="3"/>
            <a:r>
              <a:rPr lang="en-CA" smtClean="0"/>
              <a:t>Fourth level</a:t>
            </a:r>
          </a:p>
          <a:p>
            <a:pPr lvl="4"/>
            <a:r>
              <a:rPr lang="en-CA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90747" y="2126222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CA" smtClean="0"/>
              <a:t>Click to edit Master text styles</a:t>
            </a:r>
          </a:p>
          <a:p>
            <a:pPr lvl="1"/>
            <a:r>
              <a:rPr lang="en-CA" smtClean="0"/>
              <a:t>Second level</a:t>
            </a:r>
          </a:p>
          <a:p>
            <a:pPr lvl="2"/>
            <a:r>
              <a:rPr lang="en-CA" smtClean="0"/>
              <a:t>Third level</a:t>
            </a:r>
          </a:p>
          <a:p>
            <a:pPr lvl="3"/>
            <a:r>
              <a:rPr lang="en-CA" smtClean="0"/>
              <a:t>Fourth level</a:t>
            </a:r>
          </a:p>
          <a:p>
            <a:pPr lvl="4"/>
            <a:r>
              <a:rPr lang="en-CA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8/2/17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9373" y="1972703"/>
            <a:ext cx="39927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CA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89212" y="2548966"/>
            <a:ext cx="4342893" cy="3354060"/>
          </a:xfrm>
        </p:spPr>
        <p:txBody>
          <a:bodyPr>
            <a:normAutofit/>
          </a:bodyPr>
          <a:lstStyle/>
          <a:p>
            <a:pPr lvl="0"/>
            <a:r>
              <a:rPr lang="en-CA" smtClean="0"/>
              <a:t>Click to edit Master text styles</a:t>
            </a:r>
          </a:p>
          <a:p>
            <a:pPr lvl="1"/>
            <a:r>
              <a:rPr lang="en-CA" smtClean="0"/>
              <a:t>Second level</a:t>
            </a:r>
          </a:p>
          <a:p>
            <a:pPr lvl="2"/>
            <a:r>
              <a:rPr lang="en-CA" smtClean="0"/>
              <a:t>Third level</a:t>
            </a:r>
          </a:p>
          <a:p>
            <a:pPr lvl="3"/>
            <a:r>
              <a:rPr lang="en-CA" smtClean="0"/>
              <a:t>Fourth level</a:t>
            </a:r>
          </a:p>
          <a:p>
            <a:pPr lvl="4"/>
            <a:r>
              <a:rPr lang="en-CA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06629" y="1969475"/>
            <a:ext cx="399900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CA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166957" y="2545738"/>
            <a:ext cx="4338674" cy="3354060"/>
          </a:xfrm>
        </p:spPr>
        <p:txBody>
          <a:bodyPr>
            <a:normAutofit/>
          </a:bodyPr>
          <a:lstStyle/>
          <a:p>
            <a:pPr lvl="0"/>
            <a:r>
              <a:rPr lang="en-CA" smtClean="0"/>
              <a:t>Click to edit Master text styles</a:t>
            </a:r>
          </a:p>
          <a:p>
            <a:pPr lvl="1"/>
            <a:r>
              <a:rPr lang="en-CA" smtClean="0"/>
              <a:t>Second level</a:t>
            </a:r>
          </a:p>
          <a:p>
            <a:pPr lvl="2"/>
            <a:r>
              <a:rPr lang="en-CA" smtClean="0"/>
              <a:t>Third level</a:t>
            </a:r>
          </a:p>
          <a:p>
            <a:pPr lvl="3"/>
            <a:r>
              <a:rPr lang="en-CA" smtClean="0"/>
              <a:t>Fourth level</a:t>
            </a:r>
          </a:p>
          <a:p>
            <a:pPr lvl="4"/>
            <a:r>
              <a:rPr lang="en-CA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8/2/17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8/2/17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8/2/17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446088"/>
            <a:ext cx="3505199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en-CA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23012" y="446088"/>
            <a:ext cx="5181600" cy="5414963"/>
          </a:xfrm>
        </p:spPr>
        <p:txBody>
          <a:bodyPr anchor="ctr">
            <a:normAutofit/>
          </a:bodyPr>
          <a:lstStyle/>
          <a:p>
            <a:pPr lvl="0"/>
            <a:r>
              <a:rPr lang="en-CA" smtClean="0"/>
              <a:t>Click to edit Master text styles</a:t>
            </a:r>
          </a:p>
          <a:p>
            <a:pPr lvl="1"/>
            <a:r>
              <a:rPr lang="en-CA" smtClean="0"/>
              <a:t>Second level</a:t>
            </a:r>
          </a:p>
          <a:p>
            <a:pPr lvl="2"/>
            <a:r>
              <a:rPr lang="en-CA" smtClean="0"/>
              <a:t>Third level</a:t>
            </a:r>
          </a:p>
          <a:p>
            <a:pPr lvl="3"/>
            <a:r>
              <a:rPr lang="en-CA" smtClean="0"/>
              <a:t>Fourth level</a:t>
            </a:r>
          </a:p>
          <a:p>
            <a:pPr lvl="4"/>
            <a:r>
              <a:rPr lang="en-CA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2" y="1598613"/>
            <a:ext cx="3505199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CA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8/2/17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4800600"/>
            <a:ext cx="89154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CA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589212" y="634965"/>
            <a:ext cx="8915400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CA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367338"/>
            <a:ext cx="8915400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CA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8/2/17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" y="228600"/>
            <a:ext cx="2851516" cy="6638628"/>
            <a:chOff x="2487613" y="285750"/>
            <a:chExt cx="2428875" cy="5654676"/>
          </a:xfrm>
        </p:grpSpPr>
        <p:sp>
          <p:nvSpPr>
            <p:cNvPr id="24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5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6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7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8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9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0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1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2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3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4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5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10" name="Group 9"/>
          <p:cNvGrpSpPr/>
          <p:nvPr/>
        </p:nvGrpSpPr>
        <p:grpSpPr>
          <a:xfrm>
            <a:off x="27221" y="-786"/>
            <a:ext cx="2356674" cy="6854039"/>
            <a:chOff x="6627813" y="194833"/>
            <a:chExt cx="1952625" cy="5678918"/>
          </a:xfrm>
        </p:grpSpPr>
        <p:sp>
          <p:nvSpPr>
            <p:cNvPr id="11" name="Freeform 27"/>
            <p:cNvSpPr/>
            <p:nvPr/>
          </p:nvSpPr>
          <p:spPr bwMode="auto"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2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3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4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5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6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7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8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9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0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1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2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7" name="Rectangle 6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CA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CA" smtClean="0"/>
              <a:t>Click to edit Master text styles</a:t>
            </a:r>
          </a:p>
          <a:p>
            <a:pPr lvl="1"/>
            <a:r>
              <a:rPr lang="en-CA" smtClean="0"/>
              <a:t>Second level</a:t>
            </a:r>
          </a:p>
          <a:p>
            <a:pPr lvl="2"/>
            <a:r>
              <a:rPr lang="en-CA" smtClean="0"/>
              <a:t>Third level</a:t>
            </a:r>
          </a:p>
          <a:p>
            <a:pPr lvl="3"/>
            <a:r>
              <a:rPr lang="en-CA" smtClean="0"/>
              <a:t>Fourth level</a:t>
            </a:r>
          </a:p>
          <a:p>
            <a:pPr lvl="4"/>
            <a:r>
              <a:rPr lang="en-CA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8/2/17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531812" y="787782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58" r:id="rId15"/>
    <p:sldLayoutId id="2147483659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tif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4" Type="http://schemas.openxmlformats.org/officeDocument/2006/relationships/image" Target="../media/image2.tiff"/><Relationship Id="rId5" Type="http://schemas.openxmlformats.org/officeDocument/2006/relationships/image" Target="../media/image3.tif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4" Type="http://schemas.openxmlformats.org/officeDocument/2006/relationships/image" Target="../media/image4.tif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4" Type="http://schemas.openxmlformats.org/officeDocument/2006/relationships/image" Target="../media/image5.tif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4" Type="http://schemas.openxmlformats.org/officeDocument/2006/relationships/image" Target="../media/image6.tiff"/><Relationship Id="rId5" Type="http://schemas.openxmlformats.org/officeDocument/2006/relationships/image" Target="../media/image7.tif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66484" y="0"/>
            <a:ext cx="8915399" cy="2262781"/>
          </a:xfrm>
        </p:spPr>
        <p:txBody>
          <a:bodyPr/>
          <a:lstStyle/>
          <a:p>
            <a:r>
              <a:rPr lang="en-US" dirty="0" smtClean="0"/>
              <a:t>Is your favorite player clutch??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66484" y="2572061"/>
            <a:ext cx="8915399" cy="1126283"/>
          </a:xfrm>
        </p:spPr>
        <p:txBody>
          <a:bodyPr/>
          <a:lstStyle/>
          <a:p>
            <a:r>
              <a:rPr lang="en-US" dirty="0" smtClean="0"/>
              <a:t>A study investigating NBA player statistics and developing new performance indicators 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2266484" y="3329012"/>
            <a:ext cx="42134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By: Andrew Zhuang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9755" y="1131390"/>
            <a:ext cx="1548566" cy="15747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13336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What’s the Goal?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599"/>
            <a:ext cx="8915400" cy="4534830"/>
          </a:xfrm>
        </p:spPr>
        <p:txBody>
          <a:bodyPr>
            <a:normAutofit fontScale="92500" lnSpcReduction="20000"/>
          </a:bodyPr>
          <a:lstStyle/>
          <a:p>
            <a:r>
              <a:rPr lang="en-US" dirty="0" smtClean="0"/>
              <a:t>Quantify clutch-ness! Let’s separate the clutch players from the chokers!</a:t>
            </a:r>
          </a:p>
          <a:p>
            <a:pPr lvl="1"/>
            <a:r>
              <a:rPr lang="en-US" dirty="0" smtClean="0"/>
              <a:t>Shot percentages under pressure</a:t>
            </a:r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           					VS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r>
              <a:rPr lang="en-US" dirty="0" smtClean="0"/>
              <a:t>Can we predict player </a:t>
            </a:r>
            <a:r>
              <a:rPr lang="en-US" dirty="0" err="1" smtClean="0"/>
              <a:t>clutchness</a:t>
            </a:r>
            <a:r>
              <a:rPr lang="en-US" dirty="0" smtClean="0"/>
              <a:t>? Is your favorite player clutch?</a:t>
            </a:r>
          </a:p>
          <a:p>
            <a:r>
              <a:rPr lang="en-US" dirty="0" err="1" smtClean="0"/>
              <a:t>NBA_py</a:t>
            </a:r>
            <a:r>
              <a:rPr lang="en-US" dirty="0" smtClean="0"/>
              <a:t> -&gt; 15 years of player data 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58822" y="330261"/>
            <a:ext cx="1548566" cy="1574739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63002" y="2821191"/>
            <a:ext cx="2365801" cy="284741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860434" y="2869888"/>
            <a:ext cx="4125022" cy="27500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08632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Last 3 minutes Shooting </a:t>
            </a:r>
            <a:r>
              <a:rPr lang="en-US" dirty="0" smtClean="0"/>
              <a:t>performance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6435" y="2600386"/>
            <a:ext cx="1548566" cy="1574739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07372" y="1693662"/>
            <a:ext cx="7255828" cy="49629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62950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Interesting relationships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63068" y="5283261"/>
            <a:ext cx="1548566" cy="1574739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82190" y="1348921"/>
            <a:ext cx="7366834" cy="50823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73141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Clutch-ness Classifier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20953" y="0"/>
            <a:ext cx="1548566" cy="1574739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2133600"/>
            <a:ext cx="6324600" cy="421640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24600" y="2152650"/>
            <a:ext cx="6324600" cy="4178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44001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Wisp">
  <a:themeElements>
    <a:clrScheme name="Wisp">
      <a:dk1>
        <a:sysClr val="windowText" lastClr="000000"/>
      </a:dk1>
      <a:lt1>
        <a:sysClr val="window" lastClr="FFFFFF"/>
      </a:lt1>
      <a:dk2>
        <a:srgbClr val="766F54"/>
      </a:dk2>
      <a:lt2>
        <a:srgbClr val="E3EACF"/>
      </a:lt2>
      <a:accent1>
        <a:srgbClr val="A53010"/>
      </a:accent1>
      <a:accent2>
        <a:srgbClr val="DE7E18"/>
      </a:accent2>
      <a:accent3>
        <a:srgbClr val="9F8351"/>
      </a:accent3>
      <a:accent4>
        <a:srgbClr val="728653"/>
      </a:accent4>
      <a:accent5>
        <a:srgbClr val="92AA4C"/>
      </a:accent5>
      <a:accent6>
        <a:srgbClr val="6AAC91"/>
      </a:accent6>
      <a:hlink>
        <a:srgbClr val="FB4A18"/>
      </a:hlink>
      <a:folHlink>
        <a:srgbClr val="FB9318"/>
      </a:folHlink>
    </a:clrScheme>
    <a:fontScheme name="Wisp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Wisp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24B1A44C-C006-48B2-A4D7-E5549B3D8CD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Wisp</Template>
  <TotalTime>881</TotalTime>
  <Words>474</Words>
  <Application>Microsoft Macintosh PowerPoint</Application>
  <PresentationFormat>Widescreen</PresentationFormat>
  <Paragraphs>80</Paragraphs>
  <Slides>5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0" baseType="lpstr">
      <vt:lpstr>Calibri</vt:lpstr>
      <vt:lpstr>Century Gothic</vt:lpstr>
      <vt:lpstr>Wingdings 3</vt:lpstr>
      <vt:lpstr>Arial</vt:lpstr>
      <vt:lpstr>Wisp</vt:lpstr>
      <vt:lpstr>Is your favorite player clutch??</vt:lpstr>
      <vt:lpstr>What’s the Goal?</vt:lpstr>
      <vt:lpstr>Last 3 minutes Shooting performance </vt:lpstr>
      <vt:lpstr>Interesting relationships</vt:lpstr>
      <vt:lpstr>Clutch-ness Classifier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Measure the In-tangebles </dc:title>
  <dc:creator>Microsoft Office User</dc:creator>
  <cp:lastModifiedBy>Microsoft Office User</cp:lastModifiedBy>
  <cp:revision>29</cp:revision>
  <cp:lastPrinted>2017-05-15T04:45:01Z</cp:lastPrinted>
  <dcterms:created xsi:type="dcterms:W3CDTF">2017-05-15T04:31:24Z</dcterms:created>
  <dcterms:modified xsi:type="dcterms:W3CDTF">2017-08-02T22:10:39Z</dcterms:modified>
</cp:coreProperties>
</file>

<file path=docProps/thumbnail.jpeg>
</file>